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35"/>
  </p:notesMasterIdLst>
  <p:handoutMasterIdLst>
    <p:handoutMasterId r:id="rId36"/>
  </p:handoutMasterIdLst>
  <p:sldIdLst>
    <p:sldId id="256" r:id="rId3"/>
    <p:sldId id="289" r:id="rId4"/>
    <p:sldId id="257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59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90" r:id="rId34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7B1E"/>
    <a:srgbClr val="6B6B6B"/>
    <a:srgbClr val="000000"/>
    <a:srgbClr val="65482B"/>
    <a:srgbClr val="C75806"/>
    <a:srgbClr val="00499F"/>
    <a:srgbClr val="0CC1E0"/>
    <a:srgbClr val="1B00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6" autoAdjust="0"/>
    <p:restoredTop sz="94648" autoAdjust="0"/>
  </p:normalViewPr>
  <p:slideViewPr>
    <p:cSldViewPr>
      <p:cViewPr varScale="1">
        <p:scale>
          <a:sx n="69" d="100"/>
          <a:sy n="69" d="100"/>
        </p:scale>
        <p:origin x="164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-1716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1665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endParaRPr lang="ru-RU"/>
          </a:p>
        </p:txBody>
      </p:sp>
      <p:sp>
        <p:nvSpPr>
          <p:cNvPr id="696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endParaRPr lang="ru-RU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fld id="{7CE2A13A-2852-41B3-AD68-15C80475E3D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116019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E2A13A-2852-41B3-AD68-15C80475E3D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0283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A13A-2852-41B3-AD68-15C80475E3D2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3888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A13A-2852-41B3-AD68-15C80475E3D2}" type="slidenum">
              <a:rPr lang="ru-RU" smtClean="0"/>
              <a:pPr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5859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A13A-2852-41B3-AD68-15C80475E3D2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4619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A13A-2852-41B3-AD68-15C80475E3D2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100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A13A-2852-41B3-AD68-15C80475E3D2}" type="slidenum">
              <a:rPr lang="ru-RU" smtClean="0"/>
              <a:pPr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510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A13A-2852-41B3-AD68-15C80475E3D2}" type="slidenum">
              <a:rPr lang="ru-RU" smtClean="0"/>
              <a:pPr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6262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A13A-2852-41B3-AD68-15C80475E3D2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5110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E2A13A-2852-41B3-AD68-15C80475E3D2}" type="slidenum">
              <a:rPr lang="ru-RU" smtClean="0"/>
              <a:pPr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2873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00113" y="1412875"/>
            <a:ext cx="3024187" cy="1439863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pPr lvl="0"/>
            <a:r>
              <a:rPr lang="ru-RU" noProof="0"/>
              <a:t>Образец заголовка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03350" y="4652963"/>
            <a:ext cx="1655763" cy="1008062"/>
          </a:xfrm>
          <a:effectLst>
            <a:outerShdw dist="17961" dir="2700000" algn="ctr" rotWithShape="0">
              <a:schemeClr val="bg2"/>
            </a:outerShdw>
          </a:effectLst>
        </p:spPr>
        <p:txBody>
          <a:bodyPr/>
          <a:lstStyle>
            <a:lvl1pPr marL="0" indent="0">
              <a:buFontTx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noProof="0"/>
              <a:t>Образец подзаголовка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584451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462713" y="1052513"/>
            <a:ext cx="1854200" cy="5183187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00113" y="1052513"/>
            <a:ext cx="5410200" cy="5183187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674729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D6BABA-D8D9-44AC-A063-56A0C090F36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2602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A5867F-DBC9-462A-9931-2632D52001C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3478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8C2FF9-E068-40E2-AC59-6A813F63B412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27783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908175" y="1600200"/>
            <a:ext cx="33131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373688" y="1600200"/>
            <a:ext cx="3313112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8AF50B-16FA-4EAD-871C-D22D800DED23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315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515B61-4175-4747-A199-B65049970BF8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6384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239626-2506-479E-ACF7-3E0B05EECC8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8379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F50E4D-F1D5-450F-8C73-2EE874443066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6215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99A95F-8B46-4F4B-A7FC-54B2B4C3C475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388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9585992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6800F78-4E7E-423D-A7A1-CEE7D3393B89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0667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8C2BD82-1BBF-42BF-B000-7D21C23F717B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06699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992938" y="274638"/>
            <a:ext cx="1693862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1908175" y="274638"/>
            <a:ext cx="4932363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BAA98D-DF69-4B6A-A234-00CB6B350B5D}" type="slidenum">
              <a:rPr lang="ru-RU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54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54550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00113" y="2205038"/>
            <a:ext cx="3632200" cy="4030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84713" y="2205038"/>
            <a:ext cx="3632200" cy="4030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41366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32298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551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418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128274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9368212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00113" y="1052513"/>
            <a:ext cx="74168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2205038"/>
            <a:ext cx="7416800" cy="4030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6B6B6B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6B6B6B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rgbClr val="6B6B6B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6B6B6B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8175" y="274638"/>
            <a:ext cx="670718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title style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908175" y="1600200"/>
            <a:ext cx="6778625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Click to edit Master text styles</a:t>
            </a:r>
          </a:p>
          <a:p>
            <a:pPr lvl="1"/>
            <a:r>
              <a:rPr lang="ru-RU"/>
              <a:t>Second level</a:t>
            </a:r>
          </a:p>
          <a:p>
            <a:pPr lvl="2"/>
            <a:r>
              <a:rPr lang="ru-RU"/>
              <a:t>Third level</a:t>
            </a:r>
          </a:p>
          <a:p>
            <a:pPr lvl="3"/>
            <a:r>
              <a:rPr lang="ru-RU"/>
              <a:t>Fourth level</a:t>
            </a:r>
          </a:p>
          <a:p>
            <a:pPr lvl="4"/>
            <a:r>
              <a:rPr lang="ru-RU"/>
              <a:t>Fifth level</a:t>
            </a:r>
          </a:p>
        </p:txBody>
      </p:sp>
      <p:sp>
        <p:nvSpPr>
          <p:cNvPr id="19046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/>
            </a:lvl1pPr>
          </a:lstStyle>
          <a:p>
            <a:endParaRPr lang="ru-RU"/>
          </a:p>
        </p:txBody>
      </p:sp>
      <p:sp>
        <p:nvSpPr>
          <p:cNvPr id="19046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/>
            </a:lvl1pPr>
          </a:lstStyle>
          <a:p>
            <a:endParaRPr lang="ru-RU"/>
          </a:p>
        </p:txBody>
      </p:sp>
      <p:sp>
        <p:nvSpPr>
          <p:cNvPr id="19047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/>
            </a:lvl1pPr>
          </a:lstStyle>
          <a:p>
            <a:fld id="{4B110ABB-F99A-4B53-9EFB-90F3706D51F8}" type="slidenum">
              <a:rPr lang="ru-RU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6B6B6B"/>
          </a:solidFill>
          <a:latin typeface="Dosis" pitchFamily="2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B6B6B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B6B6B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rgbClr val="6B6B6B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6B6B6B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6B6B6B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51520" y="1340495"/>
            <a:ext cx="3384376" cy="1368425"/>
          </a:xfrm>
        </p:spPr>
        <p:txBody>
          <a:bodyPr/>
          <a:lstStyle/>
          <a:p>
            <a:pPr algn="ctr"/>
            <a:r>
              <a:rPr lang="en-US" sz="4500" dirty="0">
                <a:latin typeface="Calibri" panose="020F0502020204030204" pitchFamily="34" charset="0"/>
                <a:cs typeface="Calibri" panose="020F0502020204030204" pitchFamily="34" charset="0"/>
              </a:rPr>
              <a:t>Presentation of The Computer</a:t>
            </a:r>
          </a:p>
        </p:txBody>
      </p:sp>
      <p:sp>
        <p:nvSpPr>
          <p:cNvPr id="2" name="Sous-titre 1">
            <a:extLst>
              <a:ext uri="{FF2B5EF4-FFF2-40B4-BE49-F238E27FC236}">
                <a16:creationId xmlns:a16="http://schemas.microsoft.com/office/drawing/2014/main" id="{539AD27B-DE05-4348-B85C-04F5CBA55B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7624" y="4725144"/>
            <a:ext cx="2160240" cy="1656184"/>
          </a:xfrm>
        </p:spPr>
        <p:txBody>
          <a:bodyPr/>
          <a:lstStyle/>
          <a:p>
            <a:r>
              <a:rPr lang="fr-FR" sz="2400" b="1" dirty="0">
                <a:solidFill>
                  <a:srgbClr val="DE7B1E"/>
                </a:solidFill>
              </a:rPr>
              <a:t>Prepared by:</a:t>
            </a:r>
          </a:p>
          <a:p>
            <a:r>
              <a:rPr lang="fr-FR" sz="2200" dirty="0"/>
              <a:t>Mariem Sfaxi</a:t>
            </a:r>
          </a:p>
          <a:p>
            <a:endParaRPr lang="fr-FR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12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8" grpId="0"/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676" y="1412776"/>
            <a:ext cx="3382268" cy="648072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 Motherboard</a:t>
            </a:r>
            <a:endParaRPr lang="fr-FR" sz="36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36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3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8C30E6-5412-483E-9849-7C067897F829}"/>
              </a:ext>
            </a:extLst>
          </p:cNvPr>
          <p:cNvSpPr txBox="1"/>
          <p:nvPr/>
        </p:nvSpPr>
        <p:spPr>
          <a:xfrm>
            <a:off x="611560" y="2420888"/>
            <a:ext cx="8314801" cy="2337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</a:t>
            </a:r>
            <a:r>
              <a:rPr lang="en-US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motherboard</a:t>
            </a: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is the main board that is screwed directly inside the computer case.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Its function is to integrate all the components so they can communicate and operate together.</a:t>
            </a:r>
            <a:endParaRPr lang="fr-FR" sz="2500" b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</a:pPr>
            <a:endParaRPr lang="fr-FR" sz="2500" b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Image 6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FCECC88E-ED26-4B27-B950-8F91C36917F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525" y="4581128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22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96752"/>
            <a:ext cx="8278812" cy="4032821"/>
          </a:xfrm>
        </p:spPr>
        <p:txBody>
          <a:bodyPr/>
          <a:lstStyle/>
          <a:p>
            <a:pPr marL="0" indent="0">
              <a:buNone/>
            </a:pPr>
            <a:endParaRPr lang="fr-FR" sz="4400" b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185513E-29BD-44B5-9AA4-26E8533EB713}"/>
              </a:ext>
            </a:extLst>
          </p:cNvPr>
          <p:cNvSpPr txBox="1"/>
          <p:nvPr/>
        </p:nvSpPr>
        <p:spPr>
          <a:xfrm>
            <a:off x="647700" y="1474021"/>
            <a:ext cx="7631112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fr-FR" sz="3600" b="1" dirty="0">
                <a:solidFill>
                  <a:srgbClr val="6B6B6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CPU: Central Processing Unit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9CDA2F-D113-4774-BEB4-1A1864B971DB}"/>
              </a:ext>
            </a:extLst>
          </p:cNvPr>
          <p:cNvSpPr txBox="1"/>
          <p:nvPr/>
        </p:nvSpPr>
        <p:spPr>
          <a:xfrm>
            <a:off x="129141" y="2276872"/>
            <a:ext cx="8835347" cy="17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</a:t>
            </a:r>
            <a:r>
              <a:rPr lang="en-US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CPU</a:t>
            </a: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is basically like the brain of a computer. </a:t>
            </a:r>
          </a:p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processes all the  information on a computational level.</a:t>
            </a:r>
            <a:endParaRPr lang="fr-FR" sz="2500" b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takes information from the RAM and processes it to perform the tasks required from the computer.</a:t>
            </a:r>
            <a:endParaRPr lang="fr-FR" sz="2500" b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9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0175A0C3-42E3-4283-9C0F-BF40C0B1FC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597301"/>
            <a:ext cx="2619375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4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9652" y="1456028"/>
            <a:ext cx="8278812" cy="820844"/>
          </a:xfrm>
        </p:spPr>
        <p:txBody>
          <a:bodyPr/>
          <a:lstStyle/>
          <a:p>
            <a:pPr marL="0" indent="0">
              <a:buNone/>
            </a:pPr>
            <a:r>
              <a:rPr lang="fr-F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4. RAM: Random Access Memory</a:t>
            </a:r>
          </a:p>
          <a:p>
            <a:pPr marL="0" indent="0">
              <a:buNone/>
            </a:pPr>
            <a:endParaRPr lang="fr-FR" sz="36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36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4532D1F-EC5B-4281-B0CB-40C4A503D5DE}"/>
              </a:ext>
            </a:extLst>
          </p:cNvPr>
          <p:cNvSpPr txBox="1"/>
          <p:nvPr/>
        </p:nvSpPr>
        <p:spPr>
          <a:xfrm>
            <a:off x="0" y="2333601"/>
            <a:ext cx="9068997" cy="17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RAM</a:t>
            </a: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is a data storage device that can provide fast read </a:t>
            </a:r>
          </a:p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and write access. </a:t>
            </a:r>
          </a:p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also volatile, which means that it loses all the stored data when power is lost.</a:t>
            </a:r>
            <a:endParaRPr lang="fr-FR" sz="2500" b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 11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1AE125DD-B366-49C9-80FB-E0C245407A6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385" y="4370270"/>
            <a:ext cx="25622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0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9692" y="1556792"/>
            <a:ext cx="8278812" cy="936104"/>
          </a:xfrm>
        </p:spPr>
        <p:txBody>
          <a:bodyPr/>
          <a:lstStyle/>
          <a:p>
            <a:pPr marL="0" indent="0">
              <a:buNone/>
            </a:pPr>
            <a:r>
              <a:rPr lang="fr-F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5. Graphics Card</a:t>
            </a:r>
          </a:p>
          <a:p>
            <a:pPr marL="0" indent="0">
              <a:buNone/>
            </a:pPr>
            <a:endParaRPr lang="fr-FR" sz="36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fr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149CCB3-C2BF-45BB-B410-9C21F130B105}"/>
              </a:ext>
            </a:extLst>
          </p:cNvPr>
          <p:cNvSpPr txBox="1"/>
          <p:nvPr/>
        </p:nvSpPr>
        <p:spPr>
          <a:xfrm>
            <a:off x="426800" y="2592829"/>
            <a:ext cx="8177648" cy="2132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 </a:t>
            </a:r>
            <a:r>
              <a:rPr lang="en-US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Graphics Card</a:t>
            </a:r>
            <a:r>
              <a:rPr lang="en-US" sz="25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processes the data from the motherboard and sends the appropriate information to the monitor for it to be displayed.</a:t>
            </a:r>
            <a:endParaRPr lang="fr-FR" sz="2500" b="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can do so using an HDMI, DisplayPort, DVI, or VGA connector.</a:t>
            </a:r>
            <a:endParaRPr lang="fr-FR" sz="2500" b="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7C3CF85-15E6-40BB-88B5-53391D70C20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012" y="4825077"/>
            <a:ext cx="28479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2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330754"/>
            <a:ext cx="8278812" cy="936104"/>
          </a:xfrm>
        </p:spPr>
        <p:txBody>
          <a:bodyPr/>
          <a:lstStyle/>
          <a:p>
            <a:pPr marL="0" indent="0">
              <a:buNone/>
            </a:pPr>
            <a:r>
              <a:rPr lang="fr-F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6. Sound Card</a:t>
            </a:r>
          </a:p>
          <a:p>
            <a:pPr marL="0" indent="0">
              <a:buNone/>
            </a:pPr>
            <a:endParaRPr lang="fr-FR" sz="36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3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2AE8F63-647F-42E9-94A4-379CFF238925}"/>
              </a:ext>
            </a:extLst>
          </p:cNvPr>
          <p:cNvSpPr txBox="1"/>
          <p:nvPr/>
        </p:nvSpPr>
        <p:spPr>
          <a:xfrm>
            <a:off x="154524" y="2516120"/>
            <a:ext cx="8592899" cy="897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Sound cards </a:t>
            </a:r>
            <a:r>
              <a:rPr lang="en-US" sz="2500" b="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plug into a computer in multiple ways. It can be through USB, PCI slot, or PCI Express x 1 slot.</a:t>
            </a:r>
            <a:endParaRPr lang="fr-FR" sz="2500" b="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EFD4E3E-37D8-4A96-AF8E-27CC3F447CB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00506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8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1568" y="995471"/>
            <a:ext cx="8278812" cy="936104"/>
          </a:xfrm>
        </p:spPr>
        <p:txBody>
          <a:bodyPr/>
          <a:lstStyle/>
          <a:p>
            <a:pPr marL="0" indent="0">
              <a:buNone/>
            </a:pPr>
            <a:endParaRPr lang="fr-FR" sz="4400" b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916FADD-3CBE-4A50-9E51-5B197322BA56}"/>
              </a:ext>
            </a:extLst>
          </p:cNvPr>
          <p:cNvSpPr txBox="1"/>
          <p:nvPr/>
        </p:nvSpPr>
        <p:spPr>
          <a:xfrm>
            <a:off x="648072" y="1124744"/>
            <a:ext cx="457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</a:pPr>
            <a:r>
              <a:rPr lang="fr-FR" sz="3600" b="1" dirty="0">
                <a:solidFill>
                  <a:srgbClr val="6B6B6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7. Hard Drive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E0AAF44-D0C9-46F1-96F3-BC6A241618EB}"/>
              </a:ext>
            </a:extLst>
          </p:cNvPr>
          <p:cNvSpPr txBox="1"/>
          <p:nvPr/>
        </p:nvSpPr>
        <p:spPr>
          <a:xfrm>
            <a:off x="131362" y="2132856"/>
            <a:ext cx="8639224" cy="2132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</a:t>
            </a:r>
            <a:r>
              <a:rPr lang="en-US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hard drive </a:t>
            </a: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is found in most computers. It’s usually a mechanical drive that stores all the data.</a:t>
            </a:r>
          </a:p>
          <a:p>
            <a:pPr marL="457200">
              <a:lnSpc>
                <a:spcPct val="107000"/>
              </a:lnSpc>
            </a:pP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Apart from storing data, it can also be used as a boot drive to run the operating system from it.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 11" descr="Une image contenant disque dur, équipement électronique, moteur&#10;&#10;Description générée automatiquement">
            <a:extLst>
              <a:ext uri="{FF2B5EF4-FFF2-40B4-BE49-F238E27FC236}">
                <a16:creationId xmlns:a16="http://schemas.microsoft.com/office/drawing/2014/main" id="{E1A767EE-06B0-45B3-9CE0-A8F448ED435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380431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4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044624" y="836712"/>
            <a:ext cx="8278812" cy="936104"/>
          </a:xfrm>
        </p:spPr>
        <p:txBody>
          <a:bodyPr/>
          <a:lstStyle/>
          <a:p>
            <a:pPr marL="0" indent="0">
              <a:buNone/>
            </a:pPr>
            <a:endParaRPr lang="fr-FR" sz="36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r>
              <a:rPr lang="fr-F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8. SSD: Solid State Drive</a:t>
            </a:r>
          </a:p>
          <a:p>
            <a:pPr marL="0" indent="0" algn="ctr">
              <a:buNone/>
            </a:pPr>
            <a:endParaRPr lang="fr-FR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67D5E3A-C8CF-44F0-B7A4-8194B29DD6A8}"/>
              </a:ext>
            </a:extLst>
          </p:cNvPr>
          <p:cNvSpPr txBox="1"/>
          <p:nvPr/>
        </p:nvSpPr>
        <p:spPr>
          <a:xfrm>
            <a:off x="256686" y="2461326"/>
            <a:ext cx="8851324" cy="17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 </a:t>
            </a:r>
            <a:r>
              <a:rPr lang="en-US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SSD</a:t>
            </a: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is also a type of hard drive, but it doesn’t have any moving parts. </a:t>
            </a:r>
          </a:p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consists of a bank of flash memory that can hold a reasonable amount of data.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D3FF37-1CD4-4465-AF70-7A1879DAE8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76" y="4509120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0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72616" y="332656"/>
            <a:ext cx="8278812" cy="936104"/>
          </a:xfrm>
        </p:spPr>
        <p:txBody>
          <a:bodyPr/>
          <a:lstStyle/>
          <a:p>
            <a:pPr marL="0" indent="0">
              <a:buNone/>
            </a:pPr>
            <a:endParaRPr lang="fr-FR" sz="4400" b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0F052EC-9066-49E9-802D-B8C4688B4004}"/>
              </a:ext>
            </a:extLst>
          </p:cNvPr>
          <p:cNvSpPr txBox="1"/>
          <p:nvPr/>
        </p:nvSpPr>
        <p:spPr>
          <a:xfrm>
            <a:off x="1043608" y="1220303"/>
            <a:ext cx="7272808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</a:pPr>
            <a:r>
              <a:rPr lang="fr-FR" sz="3600" b="1" dirty="0">
                <a:solidFill>
                  <a:srgbClr val="6B6B6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9. PSU: Power Supply Unit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928EC9A-8295-4726-B5C0-F72129D1DC10}"/>
              </a:ext>
            </a:extLst>
          </p:cNvPr>
          <p:cNvSpPr txBox="1"/>
          <p:nvPr/>
        </p:nvSpPr>
        <p:spPr>
          <a:xfrm>
            <a:off x="508714" y="2276872"/>
            <a:ext cx="8126571" cy="182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power supply </a:t>
            </a: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mounts inside the computer case. 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converts the AC mains supply from the wall socket and supplies the correct DC voltages to all the components inside the computer.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Image 10" descr="Une image contenant équipement électronique, projecteur&#10;&#10;Description générée automatiquement">
            <a:extLst>
              <a:ext uri="{FF2B5EF4-FFF2-40B4-BE49-F238E27FC236}">
                <a16:creationId xmlns:a16="http://schemas.microsoft.com/office/drawing/2014/main" id="{90A088F6-BFA3-4E4F-9C36-A2FF1BCAFED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4523217"/>
            <a:ext cx="26098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3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72616" y="332656"/>
            <a:ext cx="8278812" cy="936104"/>
          </a:xfrm>
        </p:spPr>
        <p:txBody>
          <a:bodyPr/>
          <a:lstStyle/>
          <a:p>
            <a:pPr marL="0" indent="0">
              <a:buNone/>
            </a:pPr>
            <a:endParaRPr lang="fr-FR" sz="4400" b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AA8EF8C-F89E-4746-9622-CC62E37B1FDB}"/>
              </a:ext>
            </a:extLst>
          </p:cNvPr>
          <p:cNvSpPr txBox="1"/>
          <p:nvPr/>
        </p:nvSpPr>
        <p:spPr>
          <a:xfrm>
            <a:off x="638123" y="1526170"/>
            <a:ext cx="5057334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</a:pPr>
            <a:r>
              <a:rPr lang="fr-FR" sz="3600" b="1" dirty="0">
                <a:solidFill>
                  <a:srgbClr val="6B6B6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10. Monitor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E8BDB45-5D00-4DF6-8634-BE3CB5BBD0A8}"/>
              </a:ext>
            </a:extLst>
          </p:cNvPr>
          <p:cNvSpPr txBox="1"/>
          <p:nvPr/>
        </p:nvSpPr>
        <p:spPr>
          <a:xfrm>
            <a:off x="467544" y="2412524"/>
            <a:ext cx="7631112" cy="182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 </a:t>
            </a:r>
            <a:r>
              <a:rPr lang="en-US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monitor</a:t>
            </a: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is what you use to visualize the graphics data sent from the computer’s graphics  card.</a:t>
            </a:r>
            <a:endParaRPr lang="fr-FR" sz="2500" b="0" dirty="0">
              <a:solidFill>
                <a:srgbClr val="0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There are various types of monitors on the market. The most commonly used is a LED-backlit LCD monitor.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 7" descr="Une image contenant texte, équipement électronique, afficher, ordinateur&#10;&#10;Description générée automatiquement">
            <a:extLst>
              <a:ext uri="{FF2B5EF4-FFF2-40B4-BE49-F238E27FC236}">
                <a16:creationId xmlns:a16="http://schemas.microsoft.com/office/drawing/2014/main" id="{EE352E8B-64AE-445C-8DDE-8E48325848D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365104"/>
            <a:ext cx="2038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2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72616" y="332656"/>
            <a:ext cx="8278812" cy="936104"/>
          </a:xfrm>
        </p:spPr>
        <p:txBody>
          <a:bodyPr/>
          <a:lstStyle/>
          <a:p>
            <a:pPr marL="0" indent="0">
              <a:buNone/>
            </a:pPr>
            <a:endParaRPr lang="fr-FR" sz="4400" b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7971A45-0B18-4687-8787-10DA3DDDDC16}"/>
              </a:ext>
            </a:extLst>
          </p:cNvPr>
          <p:cNvSpPr txBox="1"/>
          <p:nvPr/>
        </p:nvSpPr>
        <p:spPr>
          <a:xfrm>
            <a:off x="882818" y="1150042"/>
            <a:ext cx="5057334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</a:pPr>
            <a:r>
              <a:rPr lang="fr-FR" sz="3600" b="1" dirty="0">
                <a:solidFill>
                  <a:srgbClr val="6B6B6B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11. Keyboard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BCA38E-867F-4FEE-BE87-22FD7E63181A}"/>
              </a:ext>
            </a:extLst>
          </p:cNvPr>
          <p:cNvSpPr txBox="1"/>
          <p:nvPr/>
        </p:nvSpPr>
        <p:spPr>
          <a:xfrm>
            <a:off x="539552" y="2358846"/>
            <a:ext cx="7910548" cy="17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</a:t>
            </a:r>
            <a:r>
              <a:rPr lang="en-US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keyboard</a:t>
            </a: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is one of the ways to communicate with a computer.</a:t>
            </a:r>
          </a:p>
          <a:p>
            <a:pPr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Typing a key from the keyboard sends a small portion of data to tell the computer which key was pressed.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 7" descr="Une image contenant équipement électronique, clavier&#10;&#10;Description générée automatiquement">
            <a:extLst>
              <a:ext uri="{FF2B5EF4-FFF2-40B4-BE49-F238E27FC236}">
                <a16:creationId xmlns:a16="http://schemas.microsoft.com/office/drawing/2014/main" id="{20E89148-CFD0-427A-B434-26A494A94AB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76" y="4653136"/>
            <a:ext cx="32385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90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96752"/>
            <a:ext cx="8278812" cy="4032821"/>
          </a:xfrm>
        </p:spPr>
        <p:txBody>
          <a:bodyPr/>
          <a:lstStyle/>
          <a:p>
            <a:pPr marL="0" indent="0">
              <a:buNone/>
            </a:pPr>
            <a:endParaRPr lang="fr-FR" sz="4400" b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7423617-B87C-48CB-A30F-75EED8FF30BD}"/>
              </a:ext>
            </a:extLst>
          </p:cNvPr>
          <p:cNvSpPr txBox="1"/>
          <p:nvPr/>
        </p:nvSpPr>
        <p:spPr>
          <a:xfrm>
            <a:off x="121477" y="1029391"/>
            <a:ext cx="63184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5200" dirty="0">
                <a:solidFill>
                  <a:srgbClr val="6B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will discover: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8910CF-9E0D-4344-949F-78BE6EDC0506}"/>
              </a:ext>
            </a:extLst>
          </p:cNvPr>
          <p:cNvSpPr txBox="1"/>
          <p:nvPr/>
        </p:nvSpPr>
        <p:spPr>
          <a:xfrm>
            <a:off x="450631" y="2425407"/>
            <a:ext cx="464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a computer ?</a:t>
            </a:r>
            <a:endParaRPr lang="fr-FR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A026CAD-0A08-48D9-B7A8-2B6139F0B05B}"/>
              </a:ext>
            </a:extLst>
          </p:cNvPr>
          <p:cNvSpPr txBox="1"/>
          <p:nvPr/>
        </p:nvSpPr>
        <p:spPr>
          <a:xfrm>
            <a:off x="447114" y="2985103"/>
            <a:ext cx="464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Components of computer</a:t>
            </a:r>
            <a:endParaRPr lang="fr-FR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6C23616-700A-4205-9EE2-410341E52596}"/>
              </a:ext>
            </a:extLst>
          </p:cNvPr>
          <p:cNvSpPr txBox="1"/>
          <p:nvPr/>
        </p:nvSpPr>
        <p:spPr>
          <a:xfrm>
            <a:off x="63584" y="3565420"/>
            <a:ext cx="464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Parts of a computer with their functions</a:t>
            </a:r>
            <a:endParaRPr lang="fr-FR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9E82737-4B0D-4095-9B6F-111C9103AE8B}"/>
              </a:ext>
            </a:extLst>
          </p:cNvPr>
          <p:cNvSpPr txBox="1"/>
          <p:nvPr/>
        </p:nvSpPr>
        <p:spPr>
          <a:xfrm>
            <a:off x="384630" y="4208728"/>
            <a:ext cx="464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computer Hardware ?</a:t>
            </a:r>
            <a:endParaRPr lang="fr-FR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6C4CB4A-69FF-4262-9A72-5CD3F4ED4271}"/>
              </a:ext>
            </a:extLst>
          </p:cNvPr>
          <p:cNvSpPr txBox="1"/>
          <p:nvPr/>
        </p:nvSpPr>
        <p:spPr>
          <a:xfrm>
            <a:off x="447114" y="4833722"/>
            <a:ext cx="6573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What is computer Software ?</a:t>
            </a:r>
            <a:endParaRPr lang="fr-FR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0759CD8-4E7E-4108-AF56-75871002D965}"/>
              </a:ext>
            </a:extLst>
          </p:cNvPr>
          <p:cNvSpPr txBox="1"/>
          <p:nvPr/>
        </p:nvSpPr>
        <p:spPr>
          <a:xfrm>
            <a:off x="433830" y="5565262"/>
            <a:ext cx="46493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the two (computer hardware and computer software) work together and interact?</a:t>
            </a:r>
            <a:endParaRPr lang="fr-FR" sz="16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216A6C7-BBC3-4237-B27C-511FA5D9A5D1}"/>
              </a:ext>
            </a:extLst>
          </p:cNvPr>
          <p:cNvSpPr txBox="1"/>
          <p:nvPr/>
        </p:nvSpPr>
        <p:spPr>
          <a:xfrm>
            <a:off x="5028569" y="2479920"/>
            <a:ext cx="4649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operating system ?</a:t>
            </a:r>
            <a:endParaRPr lang="fr-FR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0FBE1F3-20E5-40C5-8BCB-7DC84BC57CCD}"/>
              </a:ext>
            </a:extLst>
          </p:cNvPr>
          <p:cNvSpPr txBox="1"/>
          <p:nvPr/>
        </p:nvSpPr>
        <p:spPr>
          <a:xfrm>
            <a:off x="5004048" y="3045172"/>
            <a:ext cx="5155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to save a folder in a computer ?</a:t>
            </a:r>
            <a:endParaRPr lang="fr-FR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43641A5-BB56-46FF-B8D9-3F63008CF048}"/>
              </a:ext>
            </a:extLst>
          </p:cNvPr>
          <p:cNvSpPr txBox="1"/>
          <p:nvPr/>
        </p:nvSpPr>
        <p:spPr>
          <a:xfrm>
            <a:off x="5004048" y="3670166"/>
            <a:ext cx="53035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 </a:t>
            </a:r>
            <a:r>
              <a:rPr lang="en-US" sz="180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sz="1800" dirty="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write an email ?</a:t>
            </a:r>
            <a:endParaRPr lang="fr-FR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4157C85-24D7-4508-ADEE-42E73DD15228}"/>
              </a:ext>
            </a:extLst>
          </p:cNvPr>
          <p:cNvSpPr txBox="1"/>
          <p:nvPr/>
        </p:nvSpPr>
        <p:spPr>
          <a:xfrm>
            <a:off x="5004048" y="420378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 sz="1800" b="1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Advantages of Computer </a:t>
            </a:r>
            <a:endParaRPr lang="fr-FR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CD3DC24-CD69-4A28-8015-7256C2873085}"/>
              </a:ext>
            </a:extLst>
          </p:cNvPr>
          <p:cNvSpPr txBox="1"/>
          <p:nvPr/>
        </p:nvSpPr>
        <p:spPr>
          <a:xfrm>
            <a:off x="5004048" y="4763572"/>
            <a:ext cx="580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b="1" i="0" dirty="0">
                <a:solidFill>
                  <a:schemeClr val="tx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Disadvantages of computer </a:t>
            </a:r>
            <a:endParaRPr lang="fr-FR" sz="18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06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0"/>
                            </p:stCondLst>
                            <p:childTnLst>
                              <p:par>
                                <p:cTn id="2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6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9000"/>
                            </p:stCondLst>
                            <p:childTnLst>
                              <p:par>
                                <p:cTn id="3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000"/>
                            </p:stCondLst>
                            <p:childTnLst>
                              <p:par>
                                <p:cTn id="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0"/>
                            </p:stCondLst>
                            <p:childTnLst>
                              <p:par>
                                <p:cTn id="4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3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8000"/>
                            </p:stCondLst>
                            <p:childTnLst>
                              <p:par>
                                <p:cTn id="4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100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3" grpId="0"/>
      <p:bldP spid="15" grpId="0"/>
      <p:bldP spid="17" grpId="0"/>
      <p:bldP spid="19" grpId="0"/>
      <p:bldP spid="21" grpId="0"/>
      <p:bldP spid="23" grpId="0"/>
      <p:bldP spid="25" grpId="0"/>
      <p:bldP spid="2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72616" y="332656"/>
            <a:ext cx="8278812" cy="936104"/>
          </a:xfrm>
        </p:spPr>
        <p:txBody>
          <a:bodyPr/>
          <a:lstStyle/>
          <a:p>
            <a:pPr marL="0" indent="0">
              <a:buNone/>
            </a:pPr>
            <a:endParaRPr lang="fr-FR" sz="4400" b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4273D1-41F3-4719-A3BF-46E031167E39}"/>
              </a:ext>
            </a:extLst>
          </p:cNvPr>
          <p:cNvSpPr txBox="1"/>
          <p:nvPr/>
        </p:nvSpPr>
        <p:spPr>
          <a:xfrm>
            <a:off x="882818" y="1330005"/>
            <a:ext cx="5057334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Bef>
                <a:spcPts val="1800"/>
              </a:spcBef>
              <a:spcAft>
                <a:spcPts val="600"/>
              </a:spcAft>
            </a:pPr>
            <a:r>
              <a:rPr lang="fr-F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12. Mouse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714ECE8-4AFB-47CC-93BF-6470596AC2A2}"/>
              </a:ext>
            </a:extLst>
          </p:cNvPr>
          <p:cNvSpPr txBox="1"/>
          <p:nvPr/>
        </p:nvSpPr>
        <p:spPr>
          <a:xfrm>
            <a:off x="395536" y="2377636"/>
            <a:ext cx="7776864" cy="1309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 </a:t>
            </a:r>
            <a:r>
              <a:rPr lang="en-US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mouse</a:t>
            </a: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allows the user to move a pointer displayed on the monitor and experience a more intuitive interaction with the computer.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9" descr="Une image contenant souris, accessoire&#10;&#10;Description générée automatiquement">
            <a:extLst>
              <a:ext uri="{FF2B5EF4-FFF2-40B4-BE49-F238E27FC236}">
                <a16:creationId xmlns:a16="http://schemas.microsoft.com/office/drawing/2014/main" id="{90F42192-EF08-407B-8FE8-FEA2F28474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718" y="4365104"/>
            <a:ext cx="24765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7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73324" y="705892"/>
            <a:ext cx="6707188" cy="850900"/>
          </a:xfrm>
        </p:spPr>
        <p:txBody>
          <a:bodyPr/>
          <a:lstStyle/>
          <a:p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computer Hardware ?</a:t>
            </a:r>
            <a:r>
              <a:rPr lang="fr-F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268185-23BB-40D8-A6EE-0697EE41579E}"/>
              </a:ext>
            </a:extLst>
          </p:cNvPr>
          <p:cNvSpPr txBox="1"/>
          <p:nvPr/>
        </p:nvSpPr>
        <p:spPr>
          <a:xfrm>
            <a:off x="2483768" y="1412776"/>
            <a:ext cx="5958408" cy="1724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Quite simply, </a:t>
            </a:r>
            <a:r>
              <a:rPr lang="en-US" sz="2000" dirty="0">
                <a:solidFill>
                  <a:srgbClr val="DE7B1E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 hardware </a:t>
            </a:r>
            <a:r>
              <a:rPr lang="en-US" sz="20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the physical component that a computer system requires to function. It encompasses everything with a circuit board that operates with a PC or laptop, including graphics card, central processing unit and webcam.</a:t>
            </a:r>
            <a:endParaRPr lang="fr-FR" sz="20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48AC839-6444-4D4E-9DE6-D7D90CFFEEF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137094"/>
            <a:ext cx="4464496" cy="3076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113284" y="274638"/>
            <a:ext cx="6707188" cy="1143000"/>
          </a:xfr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ru-RU" sz="35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br>
              <a:rPr lang="ru-RU" sz="35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ru-RU" sz="35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What is computer Software ?</a:t>
            </a:r>
            <a:br>
              <a:rPr lang="ru-RU" sz="35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ru-RU" sz="35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95A10A7-CF4D-41C7-820F-411AF5A7A82E}"/>
              </a:ext>
            </a:extLst>
          </p:cNvPr>
          <p:cNvSpPr txBox="1"/>
          <p:nvPr/>
        </p:nvSpPr>
        <p:spPr bwMode="auto">
          <a:xfrm>
            <a:off x="2257300" y="1600200"/>
            <a:ext cx="6707188" cy="45259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20000"/>
              </a:spcBef>
            </a:pPr>
            <a:r>
              <a:rPr lang="ru-RU" sz="250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Computer Software </a:t>
            </a:r>
            <a:r>
              <a:rPr lang="ru-RU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is programming code executed on a computer processor. The code can be machine-level code or code written for an operating system.</a:t>
            </a:r>
          </a:p>
        </p:txBody>
      </p:sp>
      <p:pic>
        <p:nvPicPr>
          <p:cNvPr id="8" name="Image 7" descr="Une image contenant texte, ciel nocturne&#10;&#10;Description générée automatiquement">
            <a:extLst>
              <a:ext uri="{FF2B5EF4-FFF2-40B4-BE49-F238E27FC236}">
                <a16:creationId xmlns:a16="http://schemas.microsoft.com/office/drawing/2014/main" id="{4668B996-42F2-4B19-B51F-E6F084B92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37" y="3691690"/>
            <a:ext cx="4252682" cy="26170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9009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329308" y="921916"/>
            <a:ext cx="6707188" cy="850900"/>
          </a:xfrm>
        </p:spPr>
        <p:txBody>
          <a:bodyPr/>
          <a:lstStyle/>
          <a:p>
            <a:r>
              <a:rPr lang="en-US" sz="3500" b="1" dirty="0">
                <a:latin typeface="Calibri" panose="020F0502020204030204" pitchFamily="34" charset="0"/>
                <a:cs typeface="Calibri" panose="020F0502020204030204" pitchFamily="34" charset="0"/>
              </a:rPr>
              <a:t>How do the two (computer hardware and computer software) work together and interact?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0E76CE4-54F1-4DE3-8226-4005E5C2E9F4}"/>
              </a:ext>
            </a:extLst>
          </p:cNvPr>
          <p:cNvSpPr txBox="1"/>
          <p:nvPr/>
        </p:nvSpPr>
        <p:spPr>
          <a:xfrm>
            <a:off x="2502024" y="2745383"/>
            <a:ext cx="6606480" cy="1823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Each of them should work a long to form computer produce a helpful output.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can say that the hardware and software are the heart and soul of a digital computer.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49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771800" y="705892"/>
            <a:ext cx="6707188" cy="850900"/>
          </a:xfrm>
        </p:spPr>
        <p:txBody>
          <a:bodyPr/>
          <a:lstStyle/>
          <a:p>
            <a:r>
              <a:rPr lang="en-US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operating system ?</a:t>
            </a:r>
            <a:r>
              <a:rPr lang="fr-FR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500" b="1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4ED1B38-7A8B-4A3F-8C0C-2BE45716B58A}"/>
              </a:ext>
            </a:extLst>
          </p:cNvPr>
          <p:cNvSpPr txBox="1"/>
          <p:nvPr/>
        </p:nvSpPr>
        <p:spPr>
          <a:xfrm>
            <a:off x="2771800" y="1700808"/>
            <a:ext cx="5526360" cy="2841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buSzPts val="1000"/>
              <a:tabLst>
                <a:tab pos="457200" algn="l"/>
              </a:tabLst>
            </a:pPr>
            <a:r>
              <a:rPr lang="en-US" sz="24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an interface between a computer user and computer hardware.</a:t>
            </a:r>
          </a:p>
          <a:p>
            <a:pPr lvl="0">
              <a:lnSpc>
                <a:spcPct val="107000"/>
              </a:lnSpc>
              <a:buSzPts val="1000"/>
              <a:tabLst>
                <a:tab pos="457200" algn="l"/>
              </a:tabLst>
            </a:pPr>
            <a:endParaRPr lang="fr-FR" sz="24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24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a software which performs all the basic tasks like file management, memory management and controlling peripheral devices such as: disk drives and printers.</a:t>
            </a:r>
            <a:endParaRPr lang="fr-FR" sz="24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05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2051720" y="705892"/>
            <a:ext cx="7164288" cy="85090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fr-FR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to save a folder in a computer ?</a:t>
            </a:r>
            <a:r>
              <a:rPr lang="fr-FR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35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3500" b="1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9DA8156-3A42-4629-A9C0-99FA681F5F9A}"/>
              </a:ext>
            </a:extLst>
          </p:cNvPr>
          <p:cNvSpPr txBox="1"/>
          <p:nvPr/>
        </p:nvSpPr>
        <p:spPr>
          <a:xfrm>
            <a:off x="2195736" y="1772816"/>
            <a:ext cx="6624736" cy="3367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your document open, click file -&gt; Save as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Under save as, select where you want to create your new folder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the save as dialog box that opens, click new folder.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the name of your new folder and click enter.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sz="2500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save.</a:t>
            </a:r>
            <a:endParaRPr lang="fr-FR" sz="2500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689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5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6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712" y="705892"/>
            <a:ext cx="6707188" cy="850900"/>
          </a:xfrm>
        </p:spPr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D7C69B1-EA91-40ED-A03C-5EBE3F3977A6}"/>
              </a:ext>
            </a:extLst>
          </p:cNvPr>
          <p:cNvSpPr txBox="1"/>
          <p:nvPr/>
        </p:nvSpPr>
        <p:spPr>
          <a:xfrm>
            <a:off x="2123728" y="374598"/>
            <a:ext cx="6858000" cy="643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3500" dirty="0">
                <a:solidFill>
                  <a:srgbClr val="6B6B6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</a:t>
            </a:r>
            <a:r>
              <a:rPr lang="en-US" sz="3500" dirty="0">
                <a:solidFill>
                  <a:srgbClr val="6B6B6B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n-US" sz="3500" dirty="0">
                <a:solidFill>
                  <a:srgbClr val="6B6B6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write an email ?</a:t>
            </a:r>
            <a:endParaRPr lang="fr-FR" sz="3500" dirty="0">
              <a:solidFill>
                <a:srgbClr val="6B6B6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EF4D7AE-0630-44B4-BC6A-2C3FAB01C518}"/>
              </a:ext>
            </a:extLst>
          </p:cNvPr>
          <p:cNvSpPr txBox="1"/>
          <p:nvPr/>
        </p:nvSpPr>
        <p:spPr>
          <a:xfrm>
            <a:off x="1979712" y="1325959"/>
            <a:ext cx="6903215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500" b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Let's watch this video with some simple tips. </a:t>
            </a:r>
          </a:p>
        </p:txBody>
      </p:sp>
      <p:pic>
        <p:nvPicPr>
          <p:cNvPr id="2" name="How To Write a Professional Email _ For Students, By Students">
            <a:hlinkClick r:id="" action="ppaction://media"/>
            <a:extLst>
              <a:ext uri="{FF2B5EF4-FFF2-40B4-BE49-F238E27FC236}">
                <a16:creationId xmlns:a16="http://schemas.microsoft.com/office/drawing/2014/main" id="{5B1868F3-0F4A-410C-BF7D-F57972F0A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3728" y="2060848"/>
            <a:ext cx="6748242" cy="37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0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79712" y="705892"/>
            <a:ext cx="6707188" cy="850900"/>
          </a:xfrm>
        </p:spPr>
        <p:txBody>
          <a:bodyPr/>
          <a:lstStyle/>
          <a:p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6E1A3BA-AB63-452C-B228-A50B1ACB3E7C}"/>
              </a:ext>
            </a:extLst>
          </p:cNvPr>
          <p:cNvSpPr txBox="1"/>
          <p:nvPr/>
        </p:nvSpPr>
        <p:spPr>
          <a:xfrm>
            <a:off x="1763688" y="404664"/>
            <a:ext cx="7542584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solidFill>
                  <a:srgbClr val="6B6B6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are six steps to write a professional email:</a:t>
            </a:r>
            <a:endParaRPr lang="fr-FR" sz="2800" dirty="0">
              <a:solidFill>
                <a:srgbClr val="6B6B6B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02535E-89FE-43F1-8542-A5FA6D98380F}"/>
              </a:ext>
            </a:extLst>
          </p:cNvPr>
          <p:cNvSpPr txBox="1"/>
          <p:nvPr/>
        </p:nvSpPr>
        <p:spPr>
          <a:xfrm>
            <a:off x="2411207" y="1196752"/>
            <a:ext cx="6275693" cy="5413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your goal: Start by asking yourself what you want the recipient to do after they have read it.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FR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Consider your audience: When you compose an email message, make sure your tone matches your audience.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FR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Keep it concise: Make it as brief as possible without leaving out key information.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FR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Proofread your email: Take a moment to check for any spelling, grammar, or syntax error.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FR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 proper etiquette: Include a courteous greeting and closing to send friendly and polite.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endParaRPr lang="fr-FR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US" b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Remember to follow up: If the recipient hasn’t replied within two working days, consider reaching back out with a friendly flow up email.</a:t>
            </a:r>
            <a:endParaRPr lang="fr-FR" b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16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600" y="1196753"/>
            <a:ext cx="8278812" cy="720080"/>
          </a:xfrm>
        </p:spPr>
        <p:txBody>
          <a:bodyPr/>
          <a:lstStyle/>
          <a:p>
            <a:pPr marL="0" indent="0">
              <a:buNone/>
            </a:pPr>
            <a:r>
              <a:rPr lang="fr-FR" sz="35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Advantages of Computer </a:t>
            </a:r>
            <a:endParaRPr lang="fr-FR" sz="3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35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 algn="ctr">
              <a:buNone/>
            </a:pPr>
            <a:endParaRPr lang="fr-FR" sz="3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8F8F77A-AB6F-433F-8597-FD40A341641D}"/>
              </a:ext>
            </a:extLst>
          </p:cNvPr>
          <p:cNvSpPr txBox="1"/>
          <p:nvPr/>
        </p:nvSpPr>
        <p:spPr>
          <a:xfrm>
            <a:off x="933767" y="2047965"/>
            <a:ext cx="46986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1.Speed: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Now computer isn’t just a calculating device. </a:t>
            </a:r>
            <a:r>
              <a:rPr lang="en-US" b="0" i="0" dirty="0" err="1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Nowayds</a:t>
            </a: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computer has vital role in human life. One of the most advantages of computer is its incredible speed, which helps human to finish their task in few seconds.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0C6D749-46EF-4090-B6B3-58E827FD450D}"/>
              </a:ext>
            </a:extLst>
          </p:cNvPr>
          <p:cNvSpPr txBox="1"/>
          <p:nvPr/>
        </p:nvSpPr>
        <p:spPr>
          <a:xfrm>
            <a:off x="2483768" y="3998413"/>
            <a:ext cx="4761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.Accuracy: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One among the basis advantage of computer is which will perform not only calculations but also with accuracy.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3C79D6-3119-4189-8B32-7DF793F31A4F}"/>
              </a:ext>
            </a:extLst>
          </p:cNvPr>
          <p:cNvSpPr txBox="1"/>
          <p:nvPr/>
        </p:nvSpPr>
        <p:spPr>
          <a:xfrm>
            <a:off x="3563888" y="5588752"/>
            <a:ext cx="47759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.Data Security: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chemeClr val="tx1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Protecting digital data is understood as data security.</a:t>
            </a:r>
          </a:p>
        </p:txBody>
      </p:sp>
    </p:spTree>
    <p:extLst>
      <p:ext uri="{BB962C8B-B14F-4D97-AF65-F5344CB8AC3E}">
        <p14:creationId xmlns:p14="http://schemas.microsoft.com/office/powerpoint/2010/main" val="199071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9" grpId="0"/>
      <p:bldP spid="13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96752"/>
            <a:ext cx="8278812" cy="4032821"/>
          </a:xfrm>
        </p:spPr>
        <p:txBody>
          <a:bodyPr/>
          <a:lstStyle/>
          <a:p>
            <a:pPr marL="0" indent="0">
              <a:buNone/>
            </a:pPr>
            <a:endParaRPr lang="fr-FR" sz="4400" b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46CCF11-2D89-43BF-B727-F5C9BD9A49DB}"/>
              </a:ext>
            </a:extLst>
          </p:cNvPr>
          <p:cNvSpPr txBox="1"/>
          <p:nvPr/>
        </p:nvSpPr>
        <p:spPr>
          <a:xfrm>
            <a:off x="395536" y="114963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.Communication: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Computer helps the user in better understanding and communication with the other devices.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FA292CF-C509-4110-BEF3-8780087E2FC6}"/>
              </a:ext>
            </a:extLst>
          </p:cNvPr>
          <p:cNvSpPr txBox="1"/>
          <p:nvPr/>
        </p:nvSpPr>
        <p:spPr>
          <a:xfrm>
            <a:off x="1853406" y="2422555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.Productivity: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level of productivity gets automatically doubled as the computer can done the work at very fast.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6F31D6F-A3D0-4AC6-B0A8-5539C03DA096}"/>
              </a:ext>
            </a:extLst>
          </p:cNvPr>
          <p:cNvSpPr txBox="1"/>
          <p:nvPr/>
        </p:nvSpPr>
        <p:spPr>
          <a:xfrm>
            <a:off x="3095102" y="369548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.Reduces work load</a:t>
            </a:r>
            <a:r>
              <a:rPr lang="en-US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 err="1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Informations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are often accessed by more then one person with the necessity for work to be duplicated.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7E8D308-10CE-4774-8E17-1DEE2C6F9F17}"/>
              </a:ext>
            </a:extLst>
          </p:cNvPr>
          <p:cNvSpPr txBox="1"/>
          <p:nvPr/>
        </p:nvSpPr>
        <p:spPr>
          <a:xfrm>
            <a:off x="3851546" y="511069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.Storage: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pc has an in-built memory where it can store an outsized amount of knowledge . You can also store data in auxiliary storage devices.</a:t>
            </a:r>
          </a:p>
        </p:txBody>
      </p:sp>
    </p:spTree>
    <p:extLst>
      <p:ext uri="{BB962C8B-B14F-4D97-AF65-F5344CB8AC3E}">
        <p14:creationId xmlns:p14="http://schemas.microsoft.com/office/powerpoint/2010/main" val="1402591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1125538"/>
            <a:ext cx="6766644" cy="649287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5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a computer ?</a:t>
            </a:r>
            <a:endParaRPr lang="fr-FR" sz="5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C63BB86-51C3-4AD7-9AE9-58ADF7BFF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t="8359" r="11382" b="7248"/>
          <a:stretch/>
        </p:blipFill>
        <p:spPr>
          <a:xfrm>
            <a:off x="467544" y="1800991"/>
            <a:ext cx="8208912" cy="5028625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B4C34F2-C38C-43D7-945D-B14F08C224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2636912"/>
            <a:ext cx="6336704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B6B6B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B6B6B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6B6B6B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6B6B6B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B6B6B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B6B6B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B6B6B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B6B6B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6B6B6B"/>
                </a:solidFill>
                <a:latin typeface="+mn-lt"/>
              </a:defRPr>
            </a:lvl9pPr>
          </a:lstStyle>
          <a:p>
            <a:pPr marL="0" indent="0" algn="ctr">
              <a:lnSpc>
                <a:spcPct val="90000"/>
              </a:lnSpc>
              <a:buFontTx/>
              <a:buNone/>
            </a:pPr>
            <a:r>
              <a:rPr lang="en-US" sz="3000" b="0" kern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sz="3000" b="1" kern="0" dirty="0">
                <a:solidFill>
                  <a:srgbClr val="DE7B1E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en-US" sz="3000" b="0" kern="0" dirty="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programmable electronic device that accepts raw data as input and processes it with a set of instructions (a program) to produce the result of output.</a:t>
            </a:r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fr-FR" sz="3000" b="0" kern="0" dirty="0">
              <a:solidFill>
                <a:schemeClr val="tx2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90000"/>
              </a:lnSpc>
              <a:buFontTx/>
              <a:buNone/>
            </a:pPr>
            <a:endParaRPr lang="uk-UA" sz="3000" b="0" kern="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96752"/>
            <a:ext cx="8278812" cy="4032821"/>
          </a:xfrm>
        </p:spPr>
        <p:txBody>
          <a:bodyPr/>
          <a:lstStyle/>
          <a:p>
            <a:pPr marL="0" indent="0">
              <a:buNone/>
            </a:pPr>
            <a:endParaRPr lang="fr-FR" sz="4400" b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0B576E1-341D-4D2F-A7D7-0E11E35AC8B1}"/>
              </a:ext>
            </a:extLst>
          </p:cNvPr>
          <p:cNvSpPr txBox="1"/>
          <p:nvPr/>
        </p:nvSpPr>
        <p:spPr>
          <a:xfrm>
            <a:off x="899592" y="1116310"/>
            <a:ext cx="739856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500" b="1" i="0" dirty="0">
                <a:solidFill>
                  <a:srgbClr val="6B6B6B"/>
                </a:solidFill>
                <a:effectLst/>
                <a:latin typeface="urw-din"/>
              </a:rPr>
              <a:t>Disadvantages of computer :</a:t>
            </a:r>
            <a:endParaRPr lang="fr-FR" sz="3500" dirty="0">
              <a:solidFill>
                <a:srgbClr val="6B6B6B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B635648-FEC3-4FDA-AABC-D8F4D32572C9}"/>
              </a:ext>
            </a:extLst>
          </p:cNvPr>
          <p:cNvSpPr txBox="1"/>
          <p:nvPr/>
        </p:nvSpPr>
        <p:spPr>
          <a:xfrm>
            <a:off x="925703" y="2110209"/>
            <a:ext cx="5302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Virus and hacking attacks: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Virus may be a worm and hacking is just an unauthorized access over computer for a few illicit purpose.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1DCFFEC-D69C-47FF-B58A-5DA6BDFBFB59}"/>
              </a:ext>
            </a:extLst>
          </p:cNvPr>
          <p:cNvSpPr txBox="1"/>
          <p:nvPr/>
        </p:nvSpPr>
        <p:spPr>
          <a:xfrm>
            <a:off x="3995936" y="5325015"/>
            <a:ext cx="46986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.Online Cyber Crimes: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Online cyber-crime means computer and network may have utilized in order to commit crime.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C95AE01-28AB-4DF0-9075-AE89DC9934DD}"/>
              </a:ext>
            </a:extLst>
          </p:cNvPr>
          <p:cNvSpPr txBox="1"/>
          <p:nvPr/>
        </p:nvSpPr>
        <p:spPr>
          <a:xfrm>
            <a:off x="2555776" y="3463840"/>
            <a:ext cx="46986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.Reduction employed opportunity: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Mainly past generation wasn’t used of the pc, or they need the knowledge of computer they faced a big problem when computer came in field.</a:t>
            </a:r>
          </a:p>
        </p:txBody>
      </p:sp>
    </p:spTree>
    <p:extLst>
      <p:ext uri="{BB962C8B-B14F-4D97-AF65-F5344CB8AC3E}">
        <p14:creationId xmlns:p14="http://schemas.microsoft.com/office/powerpoint/2010/main" val="2954449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96752"/>
            <a:ext cx="8278812" cy="4032821"/>
          </a:xfrm>
        </p:spPr>
        <p:txBody>
          <a:bodyPr/>
          <a:lstStyle/>
          <a:p>
            <a:pPr marL="0" indent="0">
              <a:buNone/>
            </a:pPr>
            <a:endParaRPr lang="fr-FR" sz="4400" b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292936-9FC8-442F-A245-A7E251D30CF6}"/>
              </a:ext>
            </a:extLst>
          </p:cNvPr>
          <p:cNvSpPr txBox="1"/>
          <p:nvPr/>
        </p:nvSpPr>
        <p:spPr>
          <a:xfrm>
            <a:off x="251520" y="1412776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4.High cost: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Computers are expensive. Even the foremost affordable computers are still very expensive for the typical person in South Africa. Since computers empower people.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8718A6F-A20F-4D46-9581-8ED0FE63DEBD}"/>
              </a:ext>
            </a:extLst>
          </p:cNvPr>
          <p:cNvSpPr txBox="1"/>
          <p:nvPr/>
        </p:nvSpPr>
        <p:spPr>
          <a:xfrm>
            <a:off x="4139406" y="5095729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.Distractions/disruptions: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you’ve got ever spent hours browsing the web or watching videos on YouTube, then you recognize how distracting computers can be! Because of their high entertainment value.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9742C5B-57DE-4B5C-8488-E01ED9E27C78}"/>
              </a:ext>
            </a:extLst>
          </p:cNvPr>
          <p:cNvSpPr txBox="1"/>
          <p:nvPr/>
        </p:nvSpPr>
        <p:spPr>
          <a:xfrm>
            <a:off x="2570583" y="3137365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b="1" i="0" dirty="0">
                <a:solidFill>
                  <a:srgbClr val="DE7B1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.Increases waste and impacts the environment:</a:t>
            </a: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With the speed that computers and other electronics get replaced, all of the old devices that get thrown away have a big impact on the environment.</a:t>
            </a:r>
          </a:p>
        </p:txBody>
      </p:sp>
    </p:spTree>
    <p:extLst>
      <p:ext uri="{BB962C8B-B14F-4D97-AF65-F5344CB8AC3E}">
        <p14:creationId xmlns:p14="http://schemas.microsoft.com/office/powerpoint/2010/main" val="231958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96752"/>
            <a:ext cx="8278812" cy="4032821"/>
          </a:xfrm>
        </p:spPr>
        <p:txBody>
          <a:bodyPr/>
          <a:lstStyle/>
          <a:p>
            <a:pPr marL="0" indent="0">
              <a:buNone/>
            </a:pPr>
            <a:endParaRPr lang="fr-FR" sz="4400" b="1" dirty="0"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6000" dirty="0">
              <a:solidFill>
                <a:schemeClr val="tx1"/>
              </a:solidFill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27F99DF-29A7-4E9F-9563-6210604B2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3303219"/>
            <a:ext cx="6912768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9pPr>
          </a:lstStyle>
          <a:p>
            <a:pPr algn="ctr"/>
            <a:r>
              <a:rPr lang="en-US" sz="4800" b="0" kern="0" dirty="0">
                <a:solidFill>
                  <a:schemeClr val="tx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YOUR ATTENTION !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CB3273B5-7224-4CFD-9F57-460748863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5656" y="5107096"/>
            <a:ext cx="6912768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9pPr>
          </a:lstStyle>
          <a:p>
            <a:pPr algn="ctr"/>
            <a:r>
              <a:rPr lang="en-US" sz="4600" b="0" kern="0" dirty="0">
                <a:latin typeface="Calibri" panose="020F0502020204030204" pitchFamily="34" charset="0"/>
                <a:cs typeface="Calibri" panose="020F0502020204030204" pitchFamily="34" charset="0"/>
              </a:rPr>
              <a:t>Any Questions ?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06761C2-9E71-4DAF-91D6-EF4EAA5E8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1274782"/>
            <a:ext cx="6912768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6B6B6B"/>
                </a:solidFill>
                <a:latin typeface="Dosis" pitchFamily="2" charset="0"/>
              </a:defRPr>
            </a:lvl9pPr>
          </a:lstStyle>
          <a:p>
            <a:pPr algn="ctr"/>
            <a:r>
              <a:rPr lang="en-US" sz="4600" kern="0" dirty="0">
                <a:solidFill>
                  <a:srgbClr val="DE7B1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hope you liked the content</a:t>
            </a:r>
          </a:p>
        </p:txBody>
      </p:sp>
    </p:spTree>
    <p:extLst>
      <p:ext uri="{BB962C8B-B14F-4D97-AF65-F5344CB8AC3E}">
        <p14:creationId xmlns:p14="http://schemas.microsoft.com/office/powerpoint/2010/main" val="334776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107504" y="1125538"/>
            <a:ext cx="8242300" cy="649287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5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 of computer</a:t>
            </a:r>
            <a:endParaRPr lang="fr-FR" sz="5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349500"/>
            <a:ext cx="8278812" cy="3960813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endParaRPr lang="fr-FR" sz="3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uk-UA" dirty="0"/>
          </a:p>
        </p:txBody>
      </p:sp>
      <p:pic>
        <p:nvPicPr>
          <p:cNvPr id="5" name="Image 4" descr="Computer Architectures">
            <a:extLst>
              <a:ext uri="{FF2B5EF4-FFF2-40B4-BE49-F238E27FC236}">
                <a16:creationId xmlns:a16="http://schemas.microsoft.com/office/drawing/2014/main" id="{96F687D6-4342-48B4-A06A-13AF5711FE6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349500"/>
            <a:ext cx="6468047" cy="3788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8885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476672"/>
            <a:ext cx="3742308" cy="295232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Input Unit</a:t>
            </a:r>
            <a: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fr-FR" sz="4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377636"/>
            <a:ext cx="8278812" cy="3960813"/>
          </a:xfrm>
        </p:spPr>
        <p:txBody>
          <a:bodyPr/>
          <a:lstStyle/>
          <a:p>
            <a:pPr marL="0" indent="0">
              <a:buNone/>
            </a:pPr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unit contains devices with the help of which we enter data into the computer. This unit creates a link between the user and the computer. </a:t>
            </a:r>
            <a:endParaRPr lang="fr-FR" sz="2500" dirty="0">
              <a:solidFill>
                <a:schemeClr val="tx2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87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  <p:bldP spid="3686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060848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4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CPU (Central Processing Unit)</a:t>
            </a:r>
            <a: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fr-FR" sz="4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377636"/>
            <a:ext cx="8278812" cy="3960813"/>
          </a:xfrm>
        </p:spPr>
        <p:txBody>
          <a:bodyPr/>
          <a:lstStyle/>
          <a:p>
            <a:pPr marL="0" marR="30480" indent="0" algn="just">
              <a:lnSpc>
                <a:spcPct val="107000"/>
              </a:lnSpc>
              <a:spcBef>
                <a:spcPts val="600"/>
              </a:spcBef>
              <a:spcAft>
                <a:spcPts val="720"/>
              </a:spcAft>
              <a:buNone/>
            </a:pPr>
            <a:r>
              <a:rPr lang="en-US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CPU is considered as the brain of the computer. </a:t>
            </a:r>
          </a:p>
          <a:p>
            <a:pPr marL="0" marR="30480" indent="0" algn="just">
              <a:lnSpc>
                <a:spcPct val="107000"/>
              </a:lnSpc>
              <a:spcBef>
                <a:spcPts val="600"/>
              </a:spcBef>
              <a:spcAft>
                <a:spcPts val="720"/>
              </a:spcAft>
              <a:buNone/>
            </a:pPr>
            <a:r>
              <a:rPr lang="en-US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performs all types of data processing operations</a:t>
            </a:r>
            <a:r>
              <a:rPr lang="en-US" sz="25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and </a:t>
            </a:r>
            <a:r>
              <a:rPr lang="en-US" sz="25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stores data, intermediate results, and instructions (program). </a:t>
            </a:r>
            <a:endParaRPr lang="fr-FR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fr-FR" sz="2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81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  <p:bldP spid="3686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2204864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4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Output Unit</a:t>
            </a:r>
            <a: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/>
            </a:r>
            <a:br>
              <a:rPr lang="fr-FR" sz="4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fr-FR" sz="4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8" y="2377636"/>
            <a:ext cx="8278812" cy="3960813"/>
          </a:xfrm>
        </p:spPr>
        <p:txBody>
          <a:bodyPr/>
          <a:lstStyle/>
          <a:p>
            <a:pPr marL="0" indent="0">
              <a:buNone/>
            </a:pPr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output unit consists of devices with the help of which we get the information from the computer.</a:t>
            </a:r>
          </a:p>
          <a:p>
            <a:pPr marL="0" indent="0">
              <a:buNone/>
            </a:pPr>
            <a:r>
              <a:rPr lang="en-US" sz="250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unit is a link between the computer and the users. </a:t>
            </a:r>
            <a:endParaRPr lang="fr-FR" sz="2500" dirty="0">
              <a:solidFill>
                <a:schemeClr val="tx2">
                  <a:lumMod val="95000"/>
                  <a:lumOff val="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29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  <p:bldP spid="3686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528" y="2564904"/>
            <a:ext cx="8278812" cy="3960813"/>
          </a:xfrm>
        </p:spPr>
        <p:txBody>
          <a:bodyPr/>
          <a:lstStyle/>
          <a:p>
            <a:pPr marL="0" indent="0" algn="ctr">
              <a:buNone/>
            </a:pPr>
            <a:r>
              <a:rPr lang="en-US" sz="5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Parts of a computer with their functions</a:t>
            </a:r>
            <a:endParaRPr lang="fr-FR" sz="5200" b="1" dirty="0"/>
          </a:p>
        </p:txBody>
      </p:sp>
    </p:spTree>
    <p:extLst>
      <p:ext uri="{BB962C8B-B14F-4D97-AF65-F5344CB8AC3E}">
        <p14:creationId xmlns:p14="http://schemas.microsoft.com/office/powerpoint/2010/main" val="29198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0" y="2017596"/>
            <a:ext cx="7631112" cy="720080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fr-FR" sz="4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1660" y="1196752"/>
            <a:ext cx="8278812" cy="4032821"/>
          </a:xfrm>
        </p:spPr>
        <p:txBody>
          <a:bodyPr/>
          <a:lstStyle/>
          <a:p>
            <a:pPr marL="0" indent="0">
              <a:buNone/>
            </a:pPr>
            <a:r>
              <a:rPr lang="fr-FR" sz="36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 The computer case</a:t>
            </a:r>
          </a:p>
          <a:p>
            <a:pPr marL="0" indent="0">
              <a:buNone/>
            </a:pPr>
            <a:endParaRPr lang="fr-FR" sz="3600" b="1" dirty="0"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fr-FR" sz="36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8C30E6-5412-483E-9849-7C067897F829}"/>
              </a:ext>
            </a:extLst>
          </p:cNvPr>
          <p:cNvSpPr txBox="1"/>
          <p:nvPr/>
        </p:nvSpPr>
        <p:spPr>
          <a:xfrm>
            <a:off x="107504" y="2060848"/>
            <a:ext cx="8314801" cy="1720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This is the part that holds all of the internal components to make up the computer itself.</a:t>
            </a:r>
            <a:endParaRPr lang="fr-FR" sz="2500" b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500" b="0" dirty="0">
                <a:solidFill>
                  <a:schemeClr val="tx2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It is usually designed in such a manner to make fitting a motherboard, wiring, and drives as easy as possible. </a:t>
            </a:r>
            <a:endParaRPr lang="fr-FR" sz="2500" b="0" dirty="0">
              <a:solidFill>
                <a:schemeClr val="tx2">
                  <a:lumMod val="95000"/>
                  <a:lumOff val="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Image 5" descr="Une image contenant équipement électronique, intérieur, haut-parleur&#10;&#10;Description générée automatiquement">
            <a:extLst>
              <a:ext uri="{FF2B5EF4-FFF2-40B4-BE49-F238E27FC236}">
                <a16:creationId xmlns:a16="http://schemas.microsoft.com/office/drawing/2014/main" id="{6DBD9F64-4848-49D2-9EB6-2F9EDE888F9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0" y="3967900"/>
            <a:ext cx="175260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7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  <p:bldP spid="5" grpId="0"/>
    </p:bldLst>
  </p:timing>
</p:sld>
</file>

<file path=ppt/theme/theme1.xml><?xml version="1.0" encoding="utf-8"?>
<a:theme xmlns:a="http://schemas.openxmlformats.org/drawingml/2006/main" name="template">
  <a:themeElements>
    <a:clrScheme name="template 4">
      <a:dk1>
        <a:srgbClr val="4D4D4D"/>
      </a:dk1>
      <a:lt1>
        <a:srgbClr val="FFFFFF"/>
      </a:lt1>
      <a:dk2>
        <a:srgbClr val="000000"/>
      </a:dk2>
      <a:lt2>
        <a:srgbClr val="9B6902"/>
      </a:lt2>
      <a:accent1>
        <a:srgbClr val="C75E00"/>
      </a:accent1>
      <a:accent2>
        <a:srgbClr val="FED416"/>
      </a:accent2>
      <a:accent3>
        <a:srgbClr val="FFFFFF"/>
      </a:accent3>
      <a:accent4>
        <a:srgbClr val="404040"/>
      </a:accent4>
      <a:accent5>
        <a:srgbClr val="E0B6AA"/>
      </a:accent5>
      <a:accent6>
        <a:srgbClr val="E6C013"/>
      </a:accent6>
      <a:hlink>
        <a:srgbClr val="EE6600"/>
      </a:hlink>
      <a:folHlink>
        <a:srgbClr val="EAEAEA"/>
      </a:folHlink>
    </a:clrScheme>
    <a:fontScheme name="template">
      <a:majorFont>
        <a:latin typeface="Dosis"/>
        <a:ea typeface=""/>
        <a:cs typeface=""/>
      </a:majorFont>
      <a:minorFont>
        <a:latin typeface="Dosi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template 1">
        <a:dk1>
          <a:srgbClr val="4D4D4D"/>
        </a:dk1>
        <a:lt1>
          <a:srgbClr val="FFFFFF"/>
        </a:lt1>
        <a:dk2>
          <a:srgbClr val="000000"/>
        </a:dk2>
        <a:lt2>
          <a:srgbClr val="D5E1F3"/>
        </a:lt2>
        <a:accent1>
          <a:srgbClr val="BC4417"/>
        </a:accent1>
        <a:accent2>
          <a:srgbClr val="CF9C1C"/>
        </a:accent2>
        <a:accent3>
          <a:srgbClr val="FFFFFF"/>
        </a:accent3>
        <a:accent4>
          <a:srgbClr val="404040"/>
        </a:accent4>
        <a:accent5>
          <a:srgbClr val="DAB0AB"/>
        </a:accent5>
        <a:accent6>
          <a:srgbClr val="BB8D18"/>
        </a:accent6>
        <a:hlink>
          <a:srgbClr val="E8C97C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000000"/>
        </a:dk2>
        <a:lt2>
          <a:srgbClr val="986615"/>
        </a:lt2>
        <a:accent1>
          <a:srgbClr val="BF4413"/>
        </a:accent1>
        <a:accent2>
          <a:srgbClr val="FFAB21"/>
        </a:accent2>
        <a:accent3>
          <a:srgbClr val="FFFFFF"/>
        </a:accent3>
        <a:accent4>
          <a:srgbClr val="404040"/>
        </a:accent4>
        <a:accent5>
          <a:srgbClr val="DCB0AA"/>
        </a:accent5>
        <a:accent6>
          <a:srgbClr val="E79B1D"/>
        </a:accent6>
        <a:hlink>
          <a:srgbClr val="C5A379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000000"/>
        </a:dk2>
        <a:lt2>
          <a:srgbClr val="4A1B17"/>
        </a:lt2>
        <a:accent1>
          <a:srgbClr val="C66C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DFBAAA"/>
        </a:accent5>
        <a:accent6>
          <a:srgbClr val="E6C013"/>
        </a:accent6>
        <a:hlink>
          <a:srgbClr val="FFDE93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000000"/>
        </a:dk2>
        <a:lt2>
          <a:srgbClr val="9B6902"/>
        </a:lt2>
        <a:accent1>
          <a:srgbClr val="C75E00"/>
        </a:accent1>
        <a:accent2>
          <a:srgbClr val="FED416"/>
        </a:accent2>
        <a:accent3>
          <a:srgbClr val="FFFFFF"/>
        </a:accent3>
        <a:accent4>
          <a:srgbClr val="404040"/>
        </a:accent4>
        <a:accent5>
          <a:srgbClr val="E0B6AA"/>
        </a:accent5>
        <a:accent6>
          <a:srgbClr val="E6C013"/>
        </a:accent6>
        <a:hlink>
          <a:srgbClr val="EE6600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000000"/>
        </a:dk2>
        <a:lt2>
          <a:srgbClr val="570301"/>
        </a:lt2>
        <a:accent1>
          <a:srgbClr val="D37E00"/>
        </a:accent1>
        <a:accent2>
          <a:srgbClr val="F5CB03"/>
        </a:accent2>
        <a:accent3>
          <a:srgbClr val="FFFFFF"/>
        </a:accent3>
        <a:accent4>
          <a:srgbClr val="404040"/>
        </a:accent4>
        <a:accent5>
          <a:srgbClr val="E6C0AA"/>
        </a:accent5>
        <a:accent6>
          <a:srgbClr val="DEB802"/>
        </a:accent6>
        <a:hlink>
          <a:srgbClr val="D860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000000"/>
        </a:dk2>
        <a:lt2>
          <a:srgbClr val="713C0C"/>
        </a:lt2>
        <a:accent1>
          <a:srgbClr val="E4B058"/>
        </a:accent1>
        <a:accent2>
          <a:srgbClr val="FDD912"/>
        </a:accent2>
        <a:accent3>
          <a:srgbClr val="FFFFFF"/>
        </a:accent3>
        <a:accent4>
          <a:srgbClr val="404040"/>
        </a:accent4>
        <a:accent5>
          <a:srgbClr val="EFD4B4"/>
        </a:accent5>
        <a:accent6>
          <a:srgbClr val="E5C40F"/>
        </a:accent6>
        <a:hlink>
          <a:srgbClr val="E06301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000000"/>
        </a:dk2>
        <a:lt2>
          <a:srgbClr val="953900"/>
        </a:lt2>
        <a:accent1>
          <a:srgbClr val="B65300"/>
        </a:accent1>
        <a:accent2>
          <a:srgbClr val="CE6A00"/>
        </a:accent2>
        <a:accent3>
          <a:srgbClr val="FFFFFF"/>
        </a:accent3>
        <a:accent4>
          <a:srgbClr val="404040"/>
        </a:accent4>
        <a:accent5>
          <a:srgbClr val="D7B3AA"/>
        </a:accent5>
        <a:accent6>
          <a:srgbClr val="BA5F00"/>
        </a:accent6>
        <a:hlink>
          <a:srgbClr val="F0A806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000000"/>
        </a:dk2>
        <a:lt2>
          <a:srgbClr val="D87200"/>
        </a:lt2>
        <a:accent1>
          <a:srgbClr val="E29B07"/>
        </a:accent1>
        <a:accent2>
          <a:srgbClr val="EDBF03"/>
        </a:accent2>
        <a:accent3>
          <a:srgbClr val="FFFFFF"/>
        </a:accent3>
        <a:accent4>
          <a:srgbClr val="404040"/>
        </a:accent4>
        <a:accent5>
          <a:srgbClr val="EECBAA"/>
        </a:accent5>
        <a:accent6>
          <a:srgbClr val="D7AD02"/>
        </a:accent6>
        <a:hlink>
          <a:srgbClr val="7CA43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000000"/>
        </a:dk2>
        <a:lt2>
          <a:srgbClr val="D24D06"/>
        </a:lt2>
        <a:accent1>
          <a:srgbClr val="E59709"/>
        </a:accent1>
        <a:accent2>
          <a:srgbClr val="E9AC24"/>
        </a:accent2>
        <a:accent3>
          <a:srgbClr val="FFFFFF"/>
        </a:accent3>
        <a:accent4>
          <a:srgbClr val="404040"/>
        </a:accent4>
        <a:accent5>
          <a:srgbClr val="F0C9AA"/>
        </a:accent5>
        <a:accent6>
          <a:srgbClr val="D39B20"/>
        </a:accent6>
        <a:hlink>
          <a:srgbClr val="F7B80B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000000"/>
        </a:dk2>
        <a:lt2>
          <a:srgbClr val="CD5003"/>
        </a:lt2>
        <a:accent1>
          <a:srgbClr val="419DCF"/>
        </a:accent1>
        <a:accent2>
          <a:srgbClr val="BC1F1F"/>
        </a:accent2>
        <a:accent3>
          <a:srgbClr val="FFFFFF"/>
        </a:accent3>
        <a:accent4>
          <a:srgbClr val="404040"/>
        </a:accent4>
        <a:accent5>
          <a:srgbClr val="B0CCE4"/>
        </a:accent5>
        <a:accent6>
          <a:srgbClr val="AA1B1B"/>
        </a:accent6>
        <a:hlink>
          <a:srgbClr val="FFE42F"/>
        </a:hlink>
        <a:folHlink>
          <a:srgbClr val="FFE6C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000000"/>
        </a:dk2>
        <a:lt2>
          <a:srgbClr val="DF2905"/>
        </a:lt2>
        <a:accent1>
          <a:srgbClr val="D05203"/>
        </a:accent1>
        <a:accent2>
          <a:srgbClr val="72A3E1"/>
        </a:accent2>
        <a:accent3>
          <a:srgbClr val="FFFFFF"/>
        </a:accent3>
        <a:accent4>
          <a:srgbClr val="404040"/>
        </a:accent4>
        <a:accent5>
          <a:srgbClr val="E4B3AA"/>
        </a:accent5>
        <a:accent6>
          <a:srgbClr val="6793CC"/>
        </a:accent6>
        <a:hlink>
          <a:srgbClr val="F3A105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Dosis"/>
        <a:ea typeface=""/>
        <a:cs typeface=""/>
      </a:majorFont>
      <a:minorFont>
        <a:latin typeface="Dosi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426</TotalTime>
  <Words>1529</Words>
  <Application>Microsoft Office PowerPoint</Application>
  <PresentationFormat>On-screen Show (4:3)</PresentationFormat>
  <Paragraphs>144</Paragraphs>
  <Slides>32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Calibri Light</vt:lpstr>
      <vt:lpstr>Dosis</vt:lpstr>
      <vt:lpstr>Times New Roman</vt:lpstr>
      <vt:lpstr>urw-din</vt:lpstr>
      <vt:lpstr>template</vt:lpstr>
      <vt:lpstr>Custom Design</vt:lpstr>
      <vt:lpstr>Presentation of The Computer</vt:lpstr>
      <vt:lpstr>   </vt:lpstr>
      <vt:lpstr>What is a computer ?</vt:lpstr>
      <vt:lpstr>Components of computer</vt:lpstr>
      <vt:lpstr>Input Unit </vt:lpstr>
      <vt:lpstr>CPU (Central Processing Unit)  </vt:lpstr>
      <vt:lpstr>Output Unit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   </vt:lpstr>
      <vt:lpstr>What is computer Hardware ? </vt:lpstr>
      <vt:lpstr>  What is computer Software ? </vt:lpstr>
      <vt:lpstr>How do the two (computer hardware and computer software) work together and interact?</vt:lpstr>
      <vt:lpstr>What is operating system ? </vt:lpstr>
      <vt:lpstr>  How to save a folder in a computer ?  </vt:lpstr>
      <vt:lpstr> </vt:lpstr>
      <vt:lpstr> </vt:lpstr>
      <vt:lpstr>   </vt:lpstr>
      <vt:lpstr>   </vt:lpstr>
      <vt:lpstr>   </vt:lpstr>
      <vt:lpstr>   </vt:lpstr>
      <vt:lpstr>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sirinedhouib</dc:creator>
  <cp:lastModifiedBy>ASUS</cp:lastModifiedBy>
  <cp:revision>39</cp:revision>
  <dcterms:created xsi:type="dcterms:W3CDTF">2013-06-24T09:29:37Z</dcterms:created>
  <dcterms:modified xsi:type="dcterms:W3CDTF">2022-12-25T18:00:15Z</dcterms:modified>
</cp:coreProperties>
</file>